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  <p:sldMasterId id="2147483654" r:id="rId4"/>
    <p:sldMasterId id="2147483673" r:id="rId5"/>
  </p:sldMasterIdLst>
  <p:notesMasterIdLst>
    <p:notesMasterId r:id="rId9"/>
  </p:notesMasterIdLst>
  <p:sldIdLst>
    <p:sldId id="582" r:id="rId6"/>
    <p:sldId id="583" r:id="rId7"/>
    <p:sldId id="584" r:id="rId8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  <p:sldId id="594" r:id="rId19"/>
    <p:sldId id="595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3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3327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96" y="86"/>
      </p:cViewPr>
      <p:guideLst>
        <p:guide orient="horz" pos="2160"/>
        <p:guide pos="6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356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40A07-CB81-B94E-8486-6299C881C60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8385;&#29256;-60\\33\subject_holdleft_48,76,63_0_staid_full_0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40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5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49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5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57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64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3.png"/><Relationship Id="rId2" Type="http://schemas.openxmlformats.org/officeDocument/2006/relationships/tags" Target="../tags/tag141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0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62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7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81.xml"/><Relationship Id="rId4" Type="http://schemas.openxmlformats.org/officeDocument/2006/relationships/image" Target="file:///C:\Users\1V994W2\Documents\Tencent%20Files\574576071\FileRecv\&#25340;&#35013;&#32032;&#26448;\&#31616;&#32422;&#28385;&#29256;-60\\33\subject_holdleft_48,76,63_0_staid_full_0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80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9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89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9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0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04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8.png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16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2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4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5.png"/><Relationship Id="rId6" Type="http://schemas.openxmlformats.org/officeDocument/2006/relationships/tags" Target="../tags/tag25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26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9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file:///C:\Users\1V994W2\PycharmProjects\PPT_Background_Generation/pic_temp/pic_half_down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02718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604000" y="35372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604000" y="2145983"/>
            <a:ext cx="4825365" cy="1351915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02718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02718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383616"/>
            <a:ext cx="1620202" cy="14743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383616"/>
            <a:ext cx="1620202" cy="14743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262"/>
            <a:ext cx="12186096" cy="685347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6592254" y="4318318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6592254" y="4793297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15749" y="2392364"/>
            <a:ext cx="4825365" cy="1109345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615748" y="3567748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>
            <p:custDataLst>
              <p:tags r:id="rId11"/>
            </p:custDataLst>
          </p:nvPr>
        </p:nvCxnSpPr>
        <p:spPr>
          <a:xfrm>
            <a:off x="6592253" y="4122738"/>
            <a:ext cx="47650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629978" y="2610167"/>
            <a:ext cx="4932045" cy="163766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Font typeface="Arial" panose="020B0604020202020204" pitchFamily="34" charset="0"/>
              <a:buNone/>
              <a:defRPr sz="8000" b="0" spc="8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02718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6604000" y="3537268"/>
            <a:ext cx="4826000" cy="1111250"/>
          </a:xfr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8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6604000" y="2145983"/>
            <a:ext cx="4825365" cy="1351915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1471910" y="6202718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6202718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email"/>
          <a:stretch>
            <a:fillRect/>
          </a:stretch>
        </p:blipFill>
        <p:spPr>
          <a:xfrm>
            <a:off x="10571797" y="5383616"/>
            <a:ext cx="1620202" cy="1474384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0" y="5383616"/>
            <a:ext cx="1620202" cy="14743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262"/>
            <a:ext cx="12186096" cy="6853476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6592254" y="4318318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6592254" y="4793297"/>
            <a:ext cx="1910715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15749" y="2392364"/>
            <a:ext cx="4825365" cy="1109345"/>
          </a:xfrm>
        </p:spPr>
        <p:txBody>
          <a:bodyPr vert="horz" wrap="square"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0"/>
            </p:custDataLst>
          </p:nvPr>
        </p:nvSpPr>
        <p:spPr>
          <a:xfrm>
            <a:off x="6615748" y="3567748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>
            <p:custDataLst>
              <p:tags r:id="rId11"/>
            </p:custDataLst>
          </p:nvPr>
        </p:nvCxnSpPr>
        <p:spPr>
          <a:xfrm>
            <a:off x="6592253" y="4122738"/>
            <a:ext cx="476504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4064000" y="0"/>
            <a:ext cx="4064000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629978" y="2610167"/>
            <a:ext cx="4932045" cy="163766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Font typeface="Arial" panose="020B0604020202020204" pitchFamily="34" charset="0"/>
              <a:buNone/>
              <a:defRPr sz="8000" b="0" spc="800">
                <a:solidFill>
                  <a:schemeClr val="tx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5" Type="http://schemas.openxmlformats.org/officeDocument/2006/relationships/theme" Target="../theme/theme3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6.xml"/><Relationship Id="rId19" Type="http://schemas.openxmlformats.org/officeDocument/2006/relationships/tags" Target="../tags/tag135.xml"/><Relationship Id="rId18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75.xml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84.xml"/><Relationship Id="rId4" Type="http://schemas.openxmlformats.org/officeDocument/2006/relationships/image" Target="../media/image11.png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35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39.xml"/><Relationship Id="rId10" Type="http://schemas.openxmlformats.org/officeDocument/2006/relationships/image" Target="../media/image12.png"/><Relationship Id="rId1" Type="http://schemas.openxmlformats.org/officeDocument/2006/relationships/tags" Target="../tags/tag3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image" Target="../media/image32.png"/><Relationship Id="rId7" Type="http://schemas.openxmlformats.org/officeDocument/2006/relationships/tags" Target="../tags/tag342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41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44.xml"/><Relationship Id="rId10" Type="http://schemas.openxmlformats.org/officeDocument/2006/relationships/image" Target="../media/image12.png"/><Relationship Id="rId1" Type="http://schemas.openxmlformats.org/officeDocument/2006/relationships/tags" Target="../tags/tag34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46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1.xml"/><Relationship Id="rId15" Type="http://schemas.openxmlformats.org/officeDocument/2006/relationships/tags" Target="../tags/tag348.xml"/><Relationship Id="rId14" Type="http://schemas.openxmlformats.org/officeDocument/2006/relationships/image" Target="../media/image12.png"/><Relationship Id="rId13" Type="http://schemas.openxmlformats.org/officeDocument/2006/relationships/tags" Target="../tags/tag347.xml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tags" Target="../tags/tag34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50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1.xml"/><Relationship Id="rId12" Type="http://schemas.openxmlformats.org/officeDocument/2006/relationships/tags" Target="../tags/tag352.xml"/><Relationship Id="rId11" Type="http://schemas.openxmlformats.org/officeDocument/2006/relationships/image" Target="../media/image12.png"/><Relationship Id="rId10" Type="http://schemas.openxmlformats.org/officeDocument/2006/relationships/tags" Target="../tags/tag351.xml"/><Relationship Id="rId1" Type="http://schemas.openxmlformats.org/officeDocument/2006/relationships/tags" Target="../tags/tag34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355.xml"/><Relationship Id="rId3" Type="http://schemas.openxmlformats.org/officeDocument/2006/relationships/image" Target="../media/image12.png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286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290.xml"/><Relationship Id="rId10" Type="http://schemas.openxmlformats.org/officeDocument/2006/relationships/image" Target="../media/image12.png"/><Relationship Id="rId1" Type="http://schemas.openxmlformats.org/officeDocument/2006/relationships/tags" Target="../tags/tag28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292.xml"/><Relationship Id="rId3" Type="http://schemas.openxmlformats.org/officeDocument/2006/relationships/image" Target="file:///C:\Users\1V994W2\PycharmProjects\PPT_Background_Generation/pic_temp/0_pic_quater_right_down.png" TargetMode="External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11.xml"/><Relationship Id="rId18" Type="http://schemas.openxmlformats.org/officeDocument/2006/relationships/tags" Target="../tags/tag298.xml"/><Relationship Id="rId17" Type="http://schemas.openxmlformats.org/officeDocument/2006/relationships/image" Target="../media/image12.png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tags" Target="../tags/tag29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image" Target="../media/image18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00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03.xml"/><Relationship Id="rId10" Type="http://schemas.openxmlformats.org/officeDocument/2006/relationships/image" Target="../media/image12.png"/><Relationship Id="rId1" Type="http://schemas.openxmlformats.org/officeDocument/2006/relationships/tags" Target="../tags/tag29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tags" Target="../tags/tag306.xml"/><Relationship Id="rId7" Type="http://schemas.openxmlformats.org/officeDocument/2006/relationships/image" Target="../media/image19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05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08.xml"/><Relationship Id="rId10" Type="http://schemas.openxmlformats.org/officeDocument/2006/relationships/image" Target="../media/image12.png"/><Relationship Id="rId1" Type="http://schemas.openxmlformats.org/officeDocument/2006/relationships/tags" Target="../tags/tag30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311.xml"/><Relationship Id="rId7" Type="http://schemas.openxmlformats.org/officeDocument/2006/relationships/image" Target="../media/image20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10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1.xml"/><Relationship Id="rId14" Type="http://schemas.openxmlformats.org/officeDocument/2006/relationships/tags" Target="../tags/tag315.xml"/><Relationship Id="rId13" Type="http://schemas.openxmlformats.org/officeDocument/2006/relationships/image" Target="../media/image12.png"/><Relationship Id="rId12" Type="http://schemas.openxmlformats.org/officeDocument/2006/relationships/tags" Target="../tags/tag314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tags" Target="../tags/tag30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17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11.xml"/><Relationship Id="rId13" Type="http://schemas.openxmlformats.org/officeDocument/2006/relationships/tags" Target="../tags/tag321.xml"/><Relationship Id="rId12" Type="http://schemas.openxmlformats.org/officeDocument/2006/relationships/image" Target="../media/image12.png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tags" Target="../tags/tag3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23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11.xml"/><Relationship Id="rId11" Type="http://schemas.openxmlformats.org/officeDocument/2006/relationships/tags" Target="../tags/tag327.xml"/><Relationship Id="rId10" Type="http://schemas.openxmlformats.org/officeDocument/2006/relationships/image" Target="../media/image12.png"/><Relationship Id="rId1" Type="http://schemas.openxmlformats.org/officeDocument/2006/relationships/tags" Target="../tags/tag3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5.png"/><Relationship Id="rId4" Type="http://schemas.openxmlformats.org/officeDocument/2006/relationships/tags" Target="../tags/tag329.xml"/><Relationship Id="rId3" Type="http://schemas.openxmlformats.org/officeDocument/2006/relationships/image" Target="file:///C:\Users\1V994W2\PycharmProjects\PPT_Background_Generation/pic_temp/0_pic_quater_right_down.png" TargetMode="External"/><Relationship Id="rId20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9" Type="http://schemas.openxmlformats.org/officeDocument/2006/relationships/tags" Target="../tags/tag333.xml"/><Relationship Id="rId18" Type="http://schemas.openxmlformats.org/officeDocument/2006/relationships/image" Target="../media/image12.png"/><Relationship Id="rId17" Type="http://schemas.openxmlformats.org/officeDocument/2006/relationships/tags" Target="../tags/tag332.xml"/><Relationship Id="rId16" Type="http://schemas.openxmlformats.org/officeDocument/2006/relationships/image" Target="../media/image31.png"/><Relationship Id="rId15" Type="http://schemas.openxmlformats.org/officeDocument/2006/relationships/tags" Target="../tags/tag331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tags" Target="../tags/tag330.xml"/><Relationship Id="rId1" Type="http://schemas.openxmlformats.org/officeDocument/2006/relationships/tags" Target="../tags/tag3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"/>
          <p:cNvSpPr txBox="1"/>
          <p:nvPr>
            <p:custDataLst>
              <p:tags r:id="rId1"/>
            </p:custDataLst>
          </p:nvPr>
        </p:nvSpPr>
        <p:spPr>
          <a:xfrm>
            <a:off x="6684646" y="1839279"/>
            <a:ext cx="1725930" cy="736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zh-CN" sz="4400" b="1" spc="200" dirty="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  <p:custDataLst>
              <p:tags r:id="rId2"/>
            </p:custDataLst>
          </p:nvPr>
        </p:nvSpPr>
        <p:spPr>
          <a:xfrm>
            <a:off x="6096000" y="4318635"/>
            <a:ext cx="5041265" cy="1336040"/>
          </a:xfrm>
        </p:spPr>
        <p:txBody>
          <a:bodyPr>
            <a:noAutofit/>
          </a:bodyPr>
          <a:lstStyle/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>
                <a:solidFill>
                  <a:schemeClr val="dk1"/>
                </a:solidFill>
              </a:rPr>
              <a:t>助教：林一熙、江婷</a:t>
            </a:r>
            <a:endParaRPr lang="zh-CN" altLang="en-US" sz="1800">
              <a:solidFill>
                <a:schemeClr val="dk1"/>
              </a:solidFill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>
                <a:solidFill>
                  <a:schemeClr val="dk1"/>
                </a:solidFill>
              </a:rPr>
              <a:t>组长：颜佳熙</a:t>
            </a:r>
            <a:endParaRPr lang="zh-CN" altLang="en-US" sz="1800">
              <a:solidFill>
                <a:schemeClr val="dk1"/>
              </a:solidFill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800">
                <a:solidFill>
                  <a:schemeClr val="dk1"/>
                </a:solidFill>
              </a:rPr>
              <a:t>组员：余飞、陈圻、周毅、周玮康、许梓希</a:t>
            </a:r>
            <a:endParaRPr lang="zh-CN" altLang="en-US" sz="1800">
              <a:solidFill>
                <a:schemeClr val="dk1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6096000" y="1952625"/>
            <a:ext cx="6001385" cy="1109345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dirty="0">
                <a:solidFill>
                  <a:schemeClr val="accent1"/>
                </a:solidFill>
              </a:rPr>
              <a:t>中级实训项目总结：</a:t>
            </a:r>
            <a:r>
              <a:rPr lang="zh-CN" altLang="en-US" sz="5400" b="1" dirty="0">
                <a:solidFill>
                  <a:schemeClr val="accent1"/>
                </a:solidFill>
              </a:rPr>
              <a:t>嘉递</a:t>
            </a:r>
            <a:br>
              <a:rPr lang="zh-CN" altLang="en-US" sz="5400" b="1" dirty="0">
                <a:solidFill>
                  <a:schemeClr val="accent1"/>
                </a:solidFill>
              </a:rPr>
            </a:br>
            <a:r>
              <a:rPr lang="zh-CN" altLang="en-US" sz="5400" dirty="0">
                <a:solidFill>
                  <a:schemeClr val="accent1"/>
                </a:solidFill>
              </a:rPr>
              <a:t>中珠校园外卖平台</a:t>
            </a:r>
            <a:endParaRPr lang="zh-CN" altLang="en-US" sz="5400" dirty="0">
              <a:solidFill>
                <a:schemeClr val="accen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2216"/>
          <a:stretch>
            <a:fillRect/>
          </a:stretch>
        </p:blipFill>
        <p:spPr>
          <a:xfrm>
            <a:off x="1479550" y="694690"/>
            <a:ext cx="3623945" cy="1400810"/>
          </a:xfrm>
          <a:prstGeom prst="rect">
            <a:avLst/>
          </a:prstGeom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97230" y="1884680"/>
            <a:ext cx="90493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即时聊天、未读消息提醒等场景对实时性要求高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HTTP 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轮询存在：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、延迟不可控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、大量无效请求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、服务器资源浪费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设计方案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WebSocket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，建立长连接；由服务端主动推送消息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前端基于事件驱动更新</a:t>
            </a:r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UI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具体实现（前端）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ChatLauncher.vue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：聊天入口与会话管理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ChatWindow.vue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：实时消息收发与渲染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MessageNotify.vue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：全局未读消息提醒</a:t>
            </a:r>
            <a:endParaRPr lang="en-US" altLang="zh-CN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 </a:t>
            </a:r>
            <a:r>
              <a:rPr lang="zh-CN" altLang="en-US" sz="2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连接在组件生命周期中统一管理，避免重复创建</a:t>
            </a:r>
            <a:endParaRPr lang="zh-CN" altLang="en-US" sz="2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6259" y="57784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项目代码创新点</a:t>
            </a:r>
            <a:endParaRPr lang="zh-CN" altLang="en-US" sz="5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</a:t>
            </a:r>
            <a:r>
              <a:rPr lang="zh-CN" altLang="en-US" sz="3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</a:t>
            </a:r>
            <a:endParaRPr lang="zh-CN" altLang="en-US" sz="3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14044" y="168274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部分项目测试报告</a:t>
            </a:r>
            <a:endParaRPr lang="zh-CN" altLang="en-US" sz="5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90" y="1880235"/>
            <a:ext cx="5335905" cy="480631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以商家获取菜品总览数据为例</a:t>
            </a:r>
            <a:endParaRPr lang="zh-CN" altLang="en-US" sz="3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53795"/>
            <a:ext cx="5931535" cy="1620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4315"/>
            <a:ext cx="5969635" cy="159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369435"/>
            <a:ext cx="5930265" cy="179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7890" y="1130300"/>
            <a:ext cx="5585460" cy="177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7890" y="2901950"/>
            <a:ext cx="5756910" cy="1810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7890" y="4712335"/>
            <a:ext cx="5944870" cy="18815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555624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会议记录截屏</a:t>
            </a:r>
            <a:endParaRPr kumimoji="1"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42035"/>
            <a:ext cx="6216650" cy="174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" y="2896870"/>
            <a:ext cx="6417310" cy="1774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75" y="4671060"/>
            <a:ext cx="5723255" cy="17945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71194" y="-636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会议记录截屏</a:t>
            </a:r>
            <a:endParaRPr kumimoji="1"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8235" y="0"/>
            <a:ext cx="1463675" cy="114998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721215" y="5977255"/>
            <a:ext cx="2531745" cy="11112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8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dk1"/>
                </a:solidFill>
              </a:rPr>
              <a:t>2026.1.9</a:t>
            </a:r>
            <a:endParaRPr lang="en-US" altLang="zh-CN" sz="2000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560820" y="2939733"/>
            <a:ext cx="4825365" cy="135191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u="none" strike="noStrike" kern="1200" cap="none" spc="700" normalizeH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dirty="0">
                <a:solidFill>
                  <a:schemeClr val="accent1"/>
                </a:solidFill>
              </a:rPr>
              <a:t>THANKS</a:t>
            </a:r>
            <a:endParaRPr lang="en-US" altLang="zh-CN" sz="6600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2686"/>
          <a:stretch>
            <a:fillRect/>
          </a:stretch>
        </p:blipFill>
        <p:spPr>
          <a:xfrm>
            <a:off x="6922770" y="75565"/>
            <a:ext cx="3312795" cy="2674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2" name="图片 11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1" name="图片 10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8" name="内容占位符 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846320" y="702310"/>
            <a:ext cx="7345045" cy="6156325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技术栈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MySQL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apifox</a:t>
            </a:r>
            <a:endParaRPr lang="en-US" altLang="zh-CN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apifox、宝塔控制面板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余飞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、商家端数据库建模，部署项目数据库到云数据库；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、后端整体架构搭建；使用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优化后端性能；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、负责商家端的接口搭建和测试；负责域名和云服务器的部署（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http://sysu-campus-food-jiadi.site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周毅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、骑手端的数据库建模；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负责骑手端的接口搭建和测试，包括根据地理位置的距离进行送达位置的检测等功能；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周玮康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用户端部分数据库建模；负责用户端的部分接口开发，包括购物车功能等。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许梓希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用户端部分数据库建模；负责</a:t>
            </a:r>
            <a:r>
              <a:rPr lang="zh-CN" altLang="zh-CN" sz="1600" dirty="0">
                <a:ln>
                  <a:noFill/>
                </a:ln>
                <a:solidFill>
                  <a:schemeClr val="dk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RESTful API的部分接口测试。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93394" y="57784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项目分工</a:t>
            </a:r>
            <a:endParaRPr lang="zh-CN" altLang="en-US" sz="5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27025" y="933450"/>
            <a:ext cx="4724400" cy="5740400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技术栈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vue3+vite+element plus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html+css+js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</a:t>
            </a:r>
            <a:endParaRPr lang="en-US" altLang="zh-CN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apifox</a:t>
            </a:r>
            <a:endParaRPr lang="zh-CN" altLang="en-US" sz="16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颜佳熙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、项目进度把控；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、开发外卖平台用户端、商家端所有页面；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、和对应后端人员对接，使用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apifox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编写接口文档，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协调前后端接口测试；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、负责最终汇报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PPT/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6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陈圻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、负责开发骑手端的所有页面，对接对应的人员；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、和颜佳熙使用</a:t>
            </a:r>
            <a:r>
              <a:rPr lang="en-US" altLang="zh-CN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websocket</a:t>
            </a:r>
            <a:r>
              <a:rPr lang="zh-CN" altLang="en-US" sz="16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实现三端之间的前端聊天交互和订单交互。</a:t>
            </a:r>
            <a:endParaRPr lang="zh-CN" altLang="en-US" sz="16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7" name="图片 16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15" name="内容占位符 10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50764" y="2604082"/>
            <a:ext cx="11709857" cy="865812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16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10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50764" y="3952723"/>
            <a:ext cx="11709857" cy="2266773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55a8ab96f71a9543c0cad9d11a1f844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80" y="2746375"/>
            <a:ext cx="1806575" cy="4016375"/>
          </a:xfrm>
          <a:prstGeom prst="rect">
            <a:avLst/>
          </a:prstGeom>
        </p:spPr>
      </p:pic>
      <p:pic>
        <p:nvPicPr>
          <p:cNvPr id="7" name="图片 6" descr="69ce2f28ff536391eb4e9164648360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635" y="2746375"/>
            <a:ext cx="1849755" cy="4111625"/>
          </a:xfrm>
          <a:prstGeom prst="rect">
            <a:avLst/>
          </a:prstGeom>
        </p:spPr>
      </p:pic>
      <p:pic>
        <p:nvPicPr>
          <p:cNvPr id="8" name="图片 7" descr="6ddb6217eab12c9388936efcc059c9fa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9390" y="2746375"/>
            <a:ext cx="1849755" cy="4111625"/>
          </a:xfrm>
          <a:prstGeom prst="rect">
            <a:avLst/>
          </a:prstGeom>
        </p:spPr>
      </p:pic>
      <p:pic>
        <p:nvPicPr>
          <p:cNvPr id="9" name="图片 8" descr="40ecdc5361cf3a631faf7d013ce23dd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3465" y="2746375"/>
            <a:ext cx="1836420" cy="4081145"/>
          </a:xfrm>
          <a:prstGeom prst="rect">
            <a:avLst/>
          </a:prstGeom>
        </p:spPr>
      </p:pic>
      <p:pic>
        <p:nvPicPr>
          <p:cNvPr id="10" name="图片 9" descr="40f019b76aab05dfb70e7aa88c27c5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885" y="2745740"/>
            <a:ext cx="1850390" cy="41122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28014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kumimoji="1"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5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46708" y="1072977"/>
            <a:ext cx="11199741" cy="52197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42900" y="1558290"/>
            <a:ext cx="11478260" cy="136842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外卖送餐逐渐普及，但在中山大学珠海校区的实际应用中，存在送达不及时、虚假定位、预订单延迟、取餐体验差等问题，导致用户满意度低。学生群体对于校园送餐的需求集中在准时性、可靠性和可追踪性。</a:t>
            </a:r>
            <a:endParaRPr kumimoji="1"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7" name="图片 6" descr="Untitled diagram-2026-01-08-0744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6395"/>
            <a:ext cx="12192000" cy="3691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57224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项目功能介绍</a:t>
            </a:r>
            <a:endParaRPr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系统功能结构图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6" name="图片 5" descr="业务流程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" y="1941830"/>
            <a:ext cx="11955780" cy="19570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0545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项目功能介绍</a:t>
            </a:r>
            <a:endParaRPr lang="zh-CN" altLang="en-US" sz="5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业务流程图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3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" y="2355850"/>
            <a:ext cx="5570855" cy="376174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604635" y="2048510"/>
            <a:ext cx="4777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版本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在项目的前中期尝试根据页面需求维护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Swagger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接口草案</a:t>
            </a:r>
            <a:endParaRPr lang="zh-CN" altLang="en-US" sz="1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415" y="2570480"/>
            <a:ext cx="5426075" cy="14852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40689" y="180974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</a:t>
            </a:r>
            <a:r>
              <a:rPr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的问题及解决办法</a:t>
            </a:r>
            <a:endParaRPr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697230" y="1941830"/>
            <a:ext cx="4101465" cy="41402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在前端的等待后端实现函数的</a:t>
            </a:r>
            <a:r>
              <a:rPr lang="en-US" altLang="zh-CN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ts</a:t>
            </a:r>
            <a:r>
              <a:rPr lang="zh-CN" altLang="en-US" sz="1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文件中</a:t>
            </a:r>
            <a:endParaRPr lang="zh-CN" altLang="en-US" sz="1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lang="en-US" altLang="zh-CN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、前后端的交互问题（字段匹配）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3" name="图片 12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" y="2781300"/>
            <a:ext cx="5631180" cy="3882390"/>
          </a:xfrm>
          <a:prstGeom prst="rect">
            <a:avLst/>
          </a:prstGeom>
        </p:spPr>
      </p:pic>
      <p:pic>
        <p:nvPicPr>
          <p:cNvPr id="7" name="图片 6" descr="Screenshot 2025-12-21 1115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890" y="2781300"/>
            <a:ext cx="5651500" cy="387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34034" y="106679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遇到的问题及解决办法</a:t>
            </a:r>
            <a:endParaRPr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34035" y="1582420"/>
            <a:ext cx="9658350" cy="1198880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SzTx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最终版本 使用助教推荐的工具apifox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buSzTx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https://s.apifox.cn/d59e8cf5-7e2b-4d7c-9aef-65a99f71cc0d</a:t>
            </a:r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、前后端的交互问题（字段匹配）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84834" y="106679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遇到的问题及解决办法</a:t>
            </a:r>
            <a:endParaRPr lang="zh-CN" altLang="en-US" sz="5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7230" y="1941830"/>
            <a:ext cx="10741660" cy="2982595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数据库结构搭建的不好，出现一张大表囊括了多种信息的现象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解决方案：多建表，增加外键关联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</a:t>
            </a: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采用本地数据库时，各个开发人员修改数据库结构时难以统一。</a:t>
            </a:r>
            <a:endParaRPr lang="en-US" altLang="zh-CN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解决方案：采用云数据库。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46709" y="1227772"/>
            <a:ext cx="11199741" cy="52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数据库使用过程遇到的问题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18"/>
          <p:cNvPicPr/>
          <p:nvPr userDrawn="1">
            <p:custDataLst>
              <p:tags r:id="rId1"/>
            </p:custDataLst>
          </p:nvPr>
        </p:nvPicPr>
        <p:blipFill>
          <a:blip r:embed="rId2" r:link="rId3" cstate="email"/>
          <a:stretch>
            <a:fillRect/>
          </a:stretch>
        </p:blipFill>
        <p:spPr>
          <a:xfrm>
            <a:off x="0" y="0"/>
            <a:ext cx="720090" cy="655282"/>
          </a:xfrm>
          <a:prstGeom prst="rect">
            <a:avLst/>
          </a:prstGeom>
        </p:spPr>
      </p:pic>
      <p:pic>
        <p:nvPicPr>
          <p:cNvPr id="18" name="图片 17"/>
          <p:cNvPicPr/>
          <p:nvPr userDrawn="1">
            <p:custDataLst>
              <p:tags r:id="rId4"/>
            </p:custDataLst>
          </p:nvPr>
        </p:nvPicPr>
        <p:blipFill>
          <a:blip r:embed="rId5" r:link="rId6" cstate="email"/>
          <a:stretch>
            <a:fillRect/>
          </a:stretch>
        </p:blipFill>
        <p:spPr>
          <a:xfrm>
            <a:off x="11471910" y="0"/>
            <a:ext cx="720090" cy="655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870" y="1749425"/>
            <a:ext cx="1755775" cy="2333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870" y="4043045"/>
            <a:ext cx="1725930" cy="1532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645" y="1749425"/>
            <a:ext cx="1935480" cy="414210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442075" y="1235075"/>
            <a:ext cx="3207385" cy="52197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后端项目结构</a:t>
            </a:r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2075" y="1749425"/>
            <a:ext cx="1514475" cy="31515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5595" y="1749425"/>
            <a:ext cx="1600835" cy="4735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61830" y="1749425"/>
            <a:ext cx="1393825" cy="2939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61830" y="4672965"/>
            <a:ext cx="1341120" cy="18103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548639" y="50799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40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项目代码介绍</a:t>
            </a:r>
            <a:endParaRPr lang="zh-CN" altLang="en-US" sz="540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170" y="1749425"/>
            <a:ext cx="1155700" cy="487299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346710" y="1227455"/>
            <a:ext cx="3207385" cy="52197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前端项目结构</a:t>
            </a:r>
            <a:endParaRPr lang="zh-CN" altLang="en-US" sz="28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32365" y="0"/>
            <a:ext cx="1463675" cy="114998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74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74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7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2、16、17、19、20、21、22、23、24、29、30、32、35、36、37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*y*1"/>
  <p:tag name="KSO_WM_UNIT_TYPE" val="y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2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74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74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374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6、8、11、12、16、17、19、20、21、22、23、24、29、30、32、35、36、37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374"/>
  <p:tag name="KSO_WM_UNIT_ID" val="custom20204374_1*i*1"/>
  <p:tag name="KSO_WM_UNIT_TYPE" val="i"/>
  <p:tag name="KSO_WM_UNIT_INDEX" val="1"/>
  <p:tag name="KSO_WM_UNIT_TEXT_FILL_FORE_SCHEMECOLOR_INDEX_BRIGHTNESS" val="0"/>
  <p:tag name="KSO_WM_UNIT_TEXT_FILL_FORE_SCHEMECOLOR_INDEX" val="5"/>
  <p:tag name="KSO_WM_UNIT_TEXT_FILL_TYPE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INDEX" val="1"/>
  <p:tag name="KSO_WM_UNIT_TYPE" val="f"/>
  <p:tag name="KSO_WM_TEMPLATE_CATEGORY" val="custom"/>
  <p:tag name="KSO_WM_TEMPLATE_INDEX" val="20204374"/>
  <p:tag name="KSO_WM_UNIT_ID" val="custom20204374_1*f*1"/>
  <p:tag name="KSO_WM_UNIT_PRESET_TEXT" val="汇报人姓名"/>
  <p:tag name="KSO_WM_UNIT_SUBTYPE" val="b"/>
  <p:tag name="KSO_WM_UNIT_VALUE" val="8"/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374"/>
  <p:tag name="KSO_WM_UNIT_ID" val="custom20204374_1*a*1"/>
  <p:tag name="KSO_WM_UNIT_PRESET_TEXT" val="绿色简约总结"/>
  <p:tag name="KSO_WM_UNIT_ISNUMDGMTITLE" val="0"/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SLIDE_ID" val="custom20204374_1"/>
  <p:tag name="KSO_WM_TEMPLATE_SUBCATEGORY" val="0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4374"/>
  <p:tag name="KSO_WM_SLIDE_LAYOUT" val="a_b_f"/>
  <p:tag name="KSO_WM_SLIDE_LAYOUT_CNT" val="1_1_2"/>
  <p:tag name="KSO_WM_SLIDE_TYPE" val="title"/>
  <p:tag name="KSO_WM_SLIDE_SUBTYPE" val="pureTxt"/>
  <p:tag name="KSO_WM_TEMPLATE_THUMBS_INDEX" val="1、4、6、7、8、11、12、16、17、19、22、23、24、32、39"/>
  <p:tag name="KSO_WM_TEMPLATE_MASTER_THUMB_INDEX" val="12"/>
</p:tagLst>
</file>

<file path=ppt/tags/tag2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9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0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0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2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3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4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4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353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374"/>
  <p:tag name="KSO_WM_UNIT_ID" val="custom20204374_34*b*1"/>
  <p:tag name="KSO_WM_UNIT_PRESET_TEXT" val="单击此处添加正文，文字是您思想的提炼，请尽量言简意赅的阐述观点。"/>
  <p:tag name="KSO_WM_UNIT_ISNUMDGMTITLE" val="0"/>
  <p:tag name="KSO_WM_UNIT_TEXT_FILL_FORE_SCHEMECOLOR_INDEX_BRIGHTNESS" val="0"/>
  <p:tag name="KSO_WM_UNIT_TEXT_FILL_FORE_SCHEMECOLOR_INDEX" val="13"/>
  <p:tag name="KSO_WM_UNIT_TEXT_FILL_TYPE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374"/>
  <p:tag name="KSO_WM_UNIT_ID" val="custom20204374_34*a*1"/>
  <p:tag name="KSO_WM_UNIT_PRESET_TEXT" val="谢谢聆听"/>
  <p:tag name="KSO_WM_UNIT_ISNUMDGMTITLE" val="0"/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39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374"/>
  <p:tag name="KSO_WM_SLIDE_ID" val="custom20204374_34"/>
</p:tagLst>
</file>

<file path=ppt/tags/tag356.xml><?xml version="1.0" encoding="utf-8"?>
<p:tagLst xmlns:p="http://schemas.openxmlformats.org/presentationml/2006/main">
  <p:tag name="KSO_WPP_MARK_KEY" val="3cf936e1-1da8-45a3-84fa-62c6d6963dd7"/>
  <p:tag name="COMMONDATA" val="eyJoZGlkIjoiYWU5MGM2Nzc2ZWM5NDMyMjYzMTU2MjY0ZTlkNWRkMWEifQ==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*y*1"/>
  <p:tag name="KSO_WM_UNIT_TYPE" val="y"/>
  <p:tag name="KSO_WM_UNIT_INDEX" val="1"/>
</p:tagLst>
</file>

<file path=ppt/tags/tag90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ECEFEE"/>
      </a:dk2>
      <a:lt2>
        <a:srgbClr val="FFFFFF"/>
      </a:lt2>
      <a:accent1>
        <a:srgbClr val="2C5040"/>
      </a:accent1>
      <a:accent2>
        <a:srgbClr val="305A66"/>
      </a:accent2>
      <a:accent3>
        <a:srgbClr val="33658C"/>
      </a:accent3>
      <a:accent4>
        <a:srgbClr val="446398"/>
      </a:accent4>
      <a:accent5>
        <a:srgbClr val="625489"/>
      </a:accent5>
      <a:accent6>
        <a:srgbClr val="804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CEFEE"/>
      </a:dk2>
      <a:lt2>
        <a:srgbClr val="FFFFFF"/>
      </a:lt2>
      <a:accent1>
        <a:srgbClr val="2C5040"/>
      </a:accent1>
      <a:accent2>
        <a:srgbClr val="305A66"/>
      </a:accent2>
      <a:accent3>
        <a:srgbClr val="33658C"/>
      </a:accent3>
      <a:accent4>
        <a:srgbClr val="446398"/>
      </a:accent4>
      <a:accent5>
        <a:srgbClr val="625489"/>
      </a:accent5>
      <a:accent6>
        <a:srgbClr val="80467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1282</Words>
  <Application>WPS 演示</Application>
  <PresentationFormat>宽屏</PresentationFormat>
  <Paragraphs>112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汉仪旗黑-85S</vt:lpstr>
      <vt:lpstr>黑体</vt:lpstr>
      <vt:lpstr>Wingdings</vt:lpstr>
      <vt:lpstr>Arial Unicode MS</vt:lpstr>
      <vt:lpstr>等线</vt:lpstr>
      <vt:lpstr>Calibri</vt:lpstr>
      <vt:lpstr>汉仪旗黑-85S</vt:lpstr>
      <vt:lpstr>汉仪旗黑Y4-85简</vt:lpstr>
      <vt:lpstr>2_自定义设计方案</vt:lpstr>
      <vt:lpstr>1_自定义设计方案</vt:lpstr>
      <vt:lpstr>4_Office 主题​​</vt:lpstr>
      <vt:lpstr>1_Office 主题​​</vt:lpstr>
      <vt:lpstr>中级实训项目总结：嘉递 中珠校园外卖平台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沛霖</dc:creator>
  <cp:lastModifiedBy>OVERCOME</cp:lastModifiedBy>
  <cp:revision>941</cp:revision>
  <dcterms:created xsi:type="dcterms:W3CDTF">2021-05-08T02:43:00Z</dcterms:created>
  <dcterms:modified xsi:type="dcterms:W3CDTF">2026-01-08T10:55:39Z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4FB29395AD0F4F9D9A37E5477B4AB8FB_13</vt:lpwstr>
  </property>
  <property fmtid="{D5CDD505-2E9C-101B-9397-08002B2CF9AE}" pid="3" name="KSOProductBuildVer">
    <vt:lpwstr>2052-12.1.0.24034</vt:lpwstr>
  </property>
  <property fmtid="{D5CDD505-2E9C-101B-9397-08002B2CF9AE}" pid="4" name="commondata">
    <vt:lpwstr>eyJoZGlkIjoiMDRhNzU0OWJhYjA5ZmE3NjBhMmY3YjM2NGEwNjYzMzcifQ==</vt:lpwstr>
  </property>
</Properties>
</file>